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54"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62515" autoAdjust="0"/>
  </p:normalViewPr>
  <p:slideViewPr>
    <p:cSldViewPr snapToGrid="0">
      <p:cViewPr varScale="1">
        <p:scale>
          <a:sx n="71" d="100"/>
          <a:sy n="71" d="100"/>
        </p:scale>
        <p:origin x="444" y="66"/>
      </p:cViewPr>
      <p:guideLst/>
    </p:cSldViewPr>
  </p:slideViewPr>
  <p:outlineViewPr>
    <p:cViewPr>
      <p:scale>
        <a:sx n="33" d="100"/>
        <a:sy n="33" d="100"/>
      </p:scale>
      <p:origin x="0" y="-478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Smart Meters register with a Device Provisioning Service and obtain an IoT Hub assignment</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device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to send telemetry.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D4D4D4"/>
                </a:solidFill>
                <a:effectLst/>
                <a:latin typeface="Consolas" panose="020B0609020204030204" pitchFamily="49" charset="0"/>
              </a:rPr>
              <a:t>Fabrikam</a:t>
            </a:r>
            <a:r>
              <a:rPr lang="en-US" b="1" dirty="0">
                <a:solidFill>
                  <a:srgbClr val="D4D4D4"/>
                </a:solidFill>
                <a:effectLst/>
                <a:latin typeface="Consolas" panose="020B0609020204030204" pitchFamily="49" charset="0"/>
              </a:rPr>
              <a:t> is planning a large rollout of smart meters in batches of 1000. They desire a simplified provisioning process that does not involve having a </a:t>
            </a:r>
          </a:p>
          <a:p>
            <a:r>
              <a:rPr lang="en-US" b="1" dirty="0">
                <a:solidFill>
                  <a:srgbClr val="D4D4D4"/>
                </a:solidFill>
                <a:effectLst/>
                <a:latin typeface="Consolas" panose="020B0609020204030204" pitchFamily="49" charset="0"/>
              </a:rPr>
              <a:t>device administrator manually creating each device in the backend and then manually configuring the hardware. They want the device to identify </a:t>
            </a:r>
          </a:p>
          <a:p>
            <a:r>
              <a:rPr lang="en-US" b="1" dirty="0">
                <a:solidFill>
                  <a:srgbClr val="D4D4D4"/>
                </a:solidFill>
                <a:effectLst/>
                <a:latin typeface="Consolas" panose="020B0609020204030204" pitchFamily="49" charset="0"/>
              </a:rPr>
              <a:t>and register itself automatically once installed. What Azure service should they use to accomplish this?</a:t>
            </a:r>
          </a:p>
          <a:p>
            <a:endParaRPr lang="en-US"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 order to avoid lengthy and complicated enrollment, </a:t>
            </a:r>
            <a:r>
              <a:rPr lang="en-US" b="0" dirty="0" err="1">
                <a:solidFill>
                  <a:srgbClr val="D4D4D4"/>
                </a:solidFill>
                <a:effectLst/>
                <a:latin typeface="Consolas" panose="020B0609020204030204" pitchFamily="49" charset="0"/>
              </a:rPr>
              <a:t>Fabrikam</a:t>
            </a:r>
            <a:r>
              <a:rPr lang="en-US" b="0" dirty="0">
                <a:solidFill>
                  <a:srgbClr val="D4D4D4"/>
                </a:solidFill>
                <a:effectLst/>
                <a:latin typeface="Consolas" panose="020B0609020204030204" pitchFamily="49" charset="0"/>
              </a:rPr>
              <a:t> should use an IoT Hub Device Provisioning Service. They can setup an enrollment group and provide an attestation method for devices to authenticate and identify themselves, thus automating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dirty="0">
                <a:solidFill>
                  <a:srgbClr val="D4D4D4"/>
                </a:solidFill>
                <a:effectLst/>
                <a:latin typeface="Consolas" panose="020B0609020204030204" pitchFamily="49" charset="0"/>
              </a:rPr>
              <a:t>The IoT device provisioning flow is as follows: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Device manufacturer adds the device registration information to the enrollment list in the Azure portal. Alternatively, an enrollment group can be created that will group registrations for devices that are not yet known.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D4D4D4"/>
                </a:solidFill>
                <a:effectLst/>
                <a:latin typeface="Consolas" panose="020B0609020204030204" pitchFamily="49" charset="0"/>
              </a:rPr>
              <a:t> Device contacts the DPS endpoint set at the factory. The device passes the identifying information to DPS to prove its identity.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D4D4D4"/>
                </a:solidFill>
                <a:effectLst/>
                <a:latin typeface="Consolas" panose="020B0609020204030204" pitchFamily="49" charset="0"/>
              </a:rPr>
              <a:t> DPS validates the identity of the device by validating the registration ID and key against the enrollment list entry using either a nonce challenge (Trusted Platform Module) or standard X.509 verification (X.509). It can also use symmetric keys for non-production scenarios.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4.</a:t>
            </a:r>
            <a:r>
              <a:rPr lang="en-US" b="0" dirty="0">
                <a:solidFill>
                  <a:srgbClr val="D4D4D4"/>
                </a:solidFill>
                <a:effectLst/>
                <a:latin typeface="Consolas" panose="020B0609020204030204" pitchFamily="49" charset="0"/>
              </a:rPr>
              <a:t> DPS registers the device with an IoT hub and populates the device's desired twin state.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5.</a:t>
            </a:r>
            <a:r>
              <a:rPr lang="en-US" b="0" dirty="0">
                <a:solidFill>
                  <a:srgbClr val="D4D4D4"/>
                </a:solidFill>
                <a:effectLst/>
                <a:latin typeface="Consolas" panose="020B0609020204030204" pitchFamily="49" charset="0"/>
              </a:rPr>
              <a:t> The IoT hub returns device ID information to DPS.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6.</a:t>
            </a:r>
            <a:r>
              <a:rPr lang="en-US" b="0" dirty="0">
                <a:solidFill>
                  <a:srgbClr val="D4D4D4"/>
                </a:solidFill>
                <a:effectLst/>
                <a:latin typeface="Consolas" panose="020B0609020204030204" pitchFamily="49" charset="0"/>
              </a:rPr>
              <a:t> DPS returns the IoT hub connection information to the device. The device can now start sending data directly to the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7.</a:t>
            </a:r>
            <a:r>
              <a:rPr lang="en-US" b="0" dirty="0">
                <a:solidFill>
                  <a:srgbClr val="D4D4D4"/>
                </a:solidFill>
                <a:effectLst/>
                <a:latin typeface="Consolas" panose="020B0609020204030204" pitchFamily="49" charset="0"/>
              </a:rPr>
              <a:t> The device connects to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8.</a:t>
            </a:r>
            <a:r>
              <a:rPr lang="en-US" b="0" dirty="0">
                <a:solidFill>
                  <a:srgbClr val="D4D4D4"/>
                </a:solidFill>
                <a:effectLst/>
                <a:latin typeface="Consolas" panose="020B0609020204030204" pitchFamily="49" charset="0"/>
              </a:rPr>
              <a:t> The device gets the desired state from its device twin in IoT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When an IoT solution is modeled with the Azure Digital Twins service, a </a:t>
            </a:r>
            <a:r>
              <a:rPr lang="en-US" b="0" i="0" dirty="0" err="1">
                <a:solidFill>
                  <a:srgbClr val="24292F"/>
                </a:solidFill>
                <a:effectLst/>
                <a:latin typeface="-apple-system"/>
              </a:rPr>
              <a:t>queryable</a:t>
            </a:r>
            <a:r>
              <a:rPr lang="en-US" b="0" i="0" dirty="0">
                <a:solidFill>
                  <a:srgbClr val="24292F"/>
                </a:solidFill>
                <a:effectLst/>
                <a:latin typeface="-apple-system"/>
              </a:rPr>
              <a:t> twins graph is constructed based on the digital twins and the relationships between them. This twins graph provides rich visualizations of the environment (with the assistance of Azure Digital Twins Explorer), and is also </a:t>
            </a:r>
            <a:r>
              <a:rPr lang="en-US" b="0" i="0" dirty="0" err="1">
                <a:solidFill>
                  <a:srgbClr val="24292F"/>
                </a:solidFill>
                <a:effectLst/>
                <a:latin typeface="-apple-system"/>
              </a:rPr>
              <a:t>queryable</a:t>
            </a:r>
            <a:r>
              <a:rPr lang="en-US" b="0" i="0" dirty="0">
                <a:solidFill>
                  <a:srgbClr val="24292F"/>
                </a:solidFill>
                <a:effectLst/>
                <a:latin typeface="-apple-system"/>
              </a:rPr>
              <a:t>. </a:t>
            </a:r>
            <a:r>
              <a:rPr lang="en-US" b="0" i="0">
                <a:solidFill>
                  <a:srgbClr val="24292F"/>
                </a:solidFill>
                <a:effectLst/>
                <a:latin typeface="-apple-system"/>
              </a:rPr>
              <a:t>Ad-hoc queries are performed using Azure Digital Twins query language and can retrieve digital twins according to their properties (including tag properties), models, relationships, and properties of the relationships.</a:t>
            </a:r>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118820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10/12/2021 5:56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a:p>
            <a:pPr marL="171450" indent="-171450">
              <a:buFont typeface="Arial" panose="020B0604020202020204" pitchFamily="34" charset="0"/>
              <a:buChar char="•"/>
            </a:pPr>
            <a:r>
              <a:rPr lang="en-US" b="0" i="0" dirty="0">
                <a:solidFill>
                  <a:srgbClr val="24292F"/>
                </a:solidFill>
                <a:effectLst/>
                <a:latin typeface="-apple-system"/>
              </a:rPr>
              <a:t>We want the ability to monitor and visualize our entire IoT solution, including querying the current state of deployed assets.</a:t>
            </a:r>
          </a:p>
          <a:p>
            <a:pPr marL="171450" indent="-171450">
              <a:buFont typeface="Arial" panose="020B0604020202020204" pitchFamily="34" charset="0"/>
              <a:buChar char="•"/>
            </a:pPr>
            <a:r>
              <a:rPr lang="en-US" b="0" i="0" dirty="0">
                <a:solidFill>
                  <a:srgbClr val="24292F"/>
                </a:solidFill>
                <a:effectLst/>
                <a:latin typeface="-apple-system"/>
              </a:rPr>
              <a:t>We want the ability to identify the physical location of IoT devices in each building to identify usage trends and to locate devices should physical maintenance be required.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We need a way to query all IoT devices based on their current properties and relationships. How can we accomplish this?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architecture displays, details in speaker notes.">
            <a:extLst>
              <a:ext uri="{FF2B5EF4-FFF2-40B4-BE49-F238E27FC236}">
                <a16:creationId xmlns:a16="http://schemas.microsoft.com/office/drawing/2014/main" id="{CC2D726F-5749-4A17-AB4B-04062274D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32" y="1189176"/>
            <a:ext cx="11613586" cy="427868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E12F-1E45-4797-A245-B8F29CA340BE}"/>
              </a:ext>
              <a:ext uri="{C183D7F6-B498-43B3-948B-1728B52AA6E4}">
                <adec:decorative xmlns:adec="http://schemas.microsoft.com/office/drawing/2017/decorative" val="1"/>
              </a:ext>
            </a:extLst>
          </p:cNvPr>
          <p:cNvSpPr/>
          <p:nvPr/>
        </p:nvSpPr>
        <p:spPr bwMode="auto">
          <a:xfrm>
            <a:off x="269240" y="1775011"/>
            <a:ext cx="11655840" cy="49548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5" name="Picture 4" descr="IoT Device Provisioning flow, explained in the speaker notes.">
            <a:extLst>
              <a:ext uri="{FF2B5EF4-FFF2-40B4-BE49-F238E27FC236}">
                <a16:creationId xmlns:a16="http://schemas.microsoft.com/office/drawing/2014/main" id="{DA646957-EF5C-48BA-980D-AC0C0A8D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69" y="2085192"/>
            <a:ext cx="10174120" cy="4334480"/>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a:t>
            </a:r>
            <a:r>
              <a:rPr lang="en-US" sz="3600">
                <a:solidFill>
                  <a:schemeClr val="tx1"/>
                </a:solidFill>
              </a:rPr>
              <a:t>starting point?</a:t>
            </a:r>
            <a:endParaRPr lang="en-US" sz="3600" dirty="0">
              <a:solidFill>
                <a:schemeClr val="tx1"/>
              </a:solidFill>
            </a:endParaRP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5FC78B-8610-4016-9B30-7128F889DBE4}"/>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14F11D61-40CD-4850-8A13-82ABD954AEA0}"/>
              </a:ext>
            </a:extLst>
          </p:cNvPr>
          <p:cNvSpPr>
            <a:spLocks noGrp="1"/>
          </p:cNvSpPr>
          <p:nvPr>
            <p:ph type="body" sz="quarter" idx="10"/>
          </p:nvPr>
        </p:nvSpPr>
        <p:spPr/>
        <p:txBody>
          <a:bodyPr/>
          <a:lstStyle/>
          <a:p>
            <a:r>
              <a:rPr lang="en-US" dirty="0"/>
              <a:t>We need a way to query all IoT devices based on their current properties and relationships. How can we accomplish this?</a:t>
            </a:r>
          </a:p>
        </p:txBody>
      </p:sp>
      <p:pic>
        <p:nvPicPr>
          <p:cNvPr id="1026" name="Picture 2" descr="Image of digital-twins-explorer">
            <a:extLst>
              <a:ext uri="{FF2B5EF4-FFF2-40B4-BE49-F238E27FC236}">
                <a16:creationId xmlns:a16="http://schemas.microsoft.com/office/drawing/2014/main" id="{9D10E0D5-BE6E-423B-8E8B-04DB4EFF0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448" y="2515212"/>
            <a:ext cx="6720746" cy="40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10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24637" cy="5376723"/>
          </a:xfrm>
        </p:spPr>
        <p:txBody>
          <a:bodyPr>
            <a:normAutofit fontScale="70000" lnSpcReduction="2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pPr marL="0" indent="0">
              <a:buNone/>
            </a:pPr>
            <a:endParaRPr lang="en-US" sz="3600" dirty="0"/>
          </a:p>
          <a:p>
            <a:r>
              <a:rPr lang="en-US" sz="3600" dirty="0"/>
              <a:t>Monitor, visualize, and query the entire environment</a:t>
            </a:r>
          </a:p>
          <a:p>
            <a:pPr marL="0" indent="0">
              <a:buNone/>
            </a:pPr>
            <a:endParaRPr lang="en-US" sz="3600" dirty="0"/>
          </a:p>
          <a:p>
            <a:r>
              <a:rPr lang="en-US" sz="3600" dirty="0"/>
              <a:t>Identify the physical location of the devices within a building.</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pPr marL="0" indent="0">
              <a:buNone/>
            </a:pPr>
            <a:endParaRPr lang="en-US" sz="3600" dirty="0">
              <a:solidFill>
                <a:schemeClr val="tx1"/>
              </a:solidFill>
            </a:endParaRPr>
          </a:p>
          <a:p>
            <a:r>
              <a:rPr lang="en-US" sz="3600" dirty="0">
                <a:solidFill>
                  <a:schemeClr val="tx1"/>
                </a:solidFill>
              </a:rPr>
              <a:t>We need a way to query all IoT devices based on their current properties and relationships. How can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4586</Words>
  <Application>Microsoft Office PowerPoint</Application>
  <PresentationFormat>Widescreen</PresentationFormat>
  <Paragraphs>314</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-apple-system</vt: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Preferred objections handling - 2 </vt:lpstr>
      <vt:lpstr>Preferred objections handling - 3</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2021-10-12T22:51:21Z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